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600200"/>
            <a:ext cx="5672520" cy="452592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600200"/>
            <a:ext cx="5672520" cy="4525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7520"/>
            <a:ext cx="8229600" cy="123696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r>
              <a:rPr lang="en-US" sz="4400">
                <a:latin typeface="Calibri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buFont typeface="Arial"/>
              <a:buChar char="•"/>
            </a:pPr>
            <a:r>
              <a:rPr lang="en-US" sz="3200">
                <a:latin typeface="Calibri"/>
              </a:rPr>
              <a:t>Click to edit the outline text format</a:t>
            </a:r>
            <a:endParaRPr/>
          </a:p>
          <a:p>
            <a:pPr lvl="1">
              <a:buFont typeface="Arial"/>
              <a:buChar char="–"/>
            </a:pPr>
            <a:r>
              <a:rPr lang="en-US" sz="2800">
                <a:latin typeface="Calibri"/>
              </a:rPr>
              <a:t>Second Outline Level</a:t>
            </a:r>
            <a:endParaRPr/>
          </a:p>
          <a:p>
            <a:pPr lvl="2">
              <a:buFont typeface="Arial"/>
              <a:buChar char="•"/>
            </a:pPr>
            <a:r>
              <a:rPr lang="en-US" sz="2400">
                <a:latin typeface="Calibri"/>
              </a:rPr>
              <a:t>Third Outline Level</a:t>
            </a:r>
            <a:endParaRPr/>
          </a:p>
          <a:p>
            <a:pPr lvl="3">
              <a:buFont typeface="Arial"/>
              <a:buChar char="–"/>
            </a:pPr>
            <a:r>
              <a:rPr lang="en-US" sz="2000">
                <a:latin typeface="Calibri"/>
              </a:rPr>
              <a:t>Fourth Outline Level</a:t>
            </a:r>
            <a:endParaRPr/>
          </a:p>
          <a:p>
            <a:pPr lvl="4">
              <a:buFont typeface="Arial"/>
              <a:buChar char="»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Font typeface="Arial"/>
              <a:buChar char="»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Font typeface="Arial"/>
              <a:buChar char="»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r>
              <a:rPr lang="ru-RU">
                <a:latin typeface="Arial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fld id="{B01FB99A-A5CD-44D3-B015-15B7257EEC00}" type="slidenum">
              <a:rPr lang="ru-RU">
                <a:latin typeface="Arial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TextBox 1"/>
          <p:cNvPicPr/>
          <p:nvPr/>
        </p:nvPicPr>
        <p:blipFill>
          <a:blip r:embed="rId2"/>
          <a:stretch>
            <a:fillRect/>
          </a:stretch>
        </p:blipFill>
        <p:spPr>
          <a:xfrm>
            <a:off x="171360" y="1262160"/>
            <a:ext cx="8844120" cy="340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324000" y="476280"/>
            <a:ext cx="8496000" cy="50929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FF0000"/>
                </a:solidFill>
                <a:latin typeface="Calibri"/>
              </a:rPr>
              <a:t>ЦЕЛИ И ЗАДАЧИ УПОЛНОМОЧЕННОГО ПО ЗАЩИТЕ ПРАВ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FF0000"/>
                </a:solidFill>
                <a:latin typeface="Calibri"/>
              </a:rPr>
              <a:t>УЧАСТНИКОВ ОБРАЗОВАТЕЛЬНОГО ПРОЦЕССА В ДОУ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ВСЕМЕРНОЕ СОДЕЙСТВИЕ ВОССТАНОВЛЕНИЮ НАРУШЕННЫХ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ПРАВ УЧАСТНИКОВ ОБРАЗОВАТЕЛЬНОГО ПРОЦЕССА;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ОКАЗАНИЕ ПОМОЩИ ЗАКОННЫМ ПРЕДСТАВИТЕЛЯМ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 НЕСОВЕРШЕННОЛЕТНИХ В РЕГУЛИРОВАНИИ ВЗАИМООТНОШЕНИЙ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РОДИТЕЛЕЙ С ДЕТЬМИ В КОНФЛИКТНЫХ СИТУАЦИЯХ;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ОБЕСПЕЧЕНИЕ ВЗАИМОДЕЙСТВИЯ РОДИТЕЛЕЙ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ЗАКОННЫХ ПРЕДСТАВИТЕЛЕЙ) ПЕДАГОГИЧЕСКИХ РАБОТНИКОВ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 И ДРУГИХ УЧАСТНИКОВ ОБРАЗОВАТЕЛЬНОГО ПРОЦЕССА И ПО ВОПРОСАМ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ЗАЩИТЫ ИХ ПРАВ;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СОДЕЙСТВИЕ ПРАВОВОМУ ПРОСВЕЩЕНИЮ УЧАСТНИКОВ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ОБРАЗОВАТЕЛЬНОГО ПРОЦЕССА.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166680" y="549360"/>
            <a:ext cx="8798040" cy="5397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C00000"/>
                </a:solidFill>
                <a:latin typeface="Calibri"/>
              </a:rPr>
              <a:t>С КАКОЙ ЦЕЛЬЮ ОБРАЩАЮТСЯ К УПОЛНОМОЧЕННОМУ ПО ЗАЩИТЕ ПРАВ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C00000"/>
                </a:solidFill>
                <a:latin typeface="Calibri"/>
              </a:rPr>
              <a:t> УЧАСТНИКОВ ОБРАЗОВАТЕЛЬНОГО ПРОЦЕССА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 b="1">
                <a:solidFill>
                  <a:srgbClr val="C00000"/>
                </a:solidFill>
                <a:latin typeface="Calibri"/>
              </a:rPr>
              <a:t>В ОБРАЗОВАТЕЛЬНОМ УЧРЕЖДЕНИИ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>
                <a:latin typeface="Calibri"/>
              </a:rPr>
              <a:t> </a:t>
            </a:r>
            <a:r>
              <a:rPr lang="ru-RU" b="1">
                <a:solidFill>
                  <a:srgbClr val="002060"/>
                </a:solidFill>
                <a:latin typeface="Calibri"/>
              </a:rPr>
              <a:t>ЕСЛИ РОДИТЕЛИ СЧИТАЮТ, ЧТО ИХ ПРАВА ИЛИ ПРАВА ИХ РЕБЕНКА НАРУШЕНЫ КАК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УЧАСТНИКА ОБРАЗОВАТЕЛЬНОГО ПРОЦЕССА;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ЗА ПРАВОВОЙ КОНСУЛЬТАЦИЕЙ (В РАМКАХ ФУНКЦИОНИРОВАНИЯ ДОУ);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-ЕСЛИ ХОТЯТ ВНЕСТИ ПРЕДЛОЖЕНИЯ В НОРМАТИВНЫЕ ДОКУМЕНТЫ ПО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 УСОВЕРШЕНСТВОВАНИЮ И РАЗВИТИЮ ДОУ;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ЕСЛИ ВОЗНИКЛО НЕДОПОНИМАНИЕ МЕЖДУ РОДИТЕЛЯМИ, ИХ РЕБЁНКОМ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 И ВОСПИТАТЕЛЕМ,</a:t>
            </a:r>
            <a:r>
              <a:rPr lang="ru-RU">
                <a:solidFill>
                  <a:srgbClr val="002060"/>
                </a:solidFill>
                <a:latin typeface="Calibri"/>
              </a:rPr>
              <a:t> </a:t>
            </a:r>
            <a:r>
              <a:rPr lang="ru-RU" b="1">
                <a:solidFill>
                  <a:srgbClr val="002060"/>
                </a:solidFill>
                <a:latin typeface="Calibri"/>
              </a:rPr>
              <a:t>АДМИНИСТРАЦИЕЙ ДОУ;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ru-RU" b="1">
                <a:solidFill>
                  <a:srgbClr val="002060"/>
                </a:solidFill>
                <a:latin typeface="Calibri"/>
              </a:rPr>
              <a:t>ИНФОРМАЦИЕЙ О СУЩЕСТВУЮЩИХ НОРМАТИВНЫХ И ГИГИЕНИЧЕСКИХ </a:t>
            </a:r>
            <a:endParaRPr/>
          </a:p>
          <a:p>
            <a:pPr>
              <a:lnSpc>
                <a:spcPct val="100000"/>
              </a:lnSpc>
            </a:pPr>
            <a:r>
              <a:rPr lang="ru-RU" b="1">
                <a:solidFill>
                  <a:srgbClr val="002060"/>
                </a:solidFill>
                <a:latin typeface="Calibri"/>
              </a:rPr>
              <a:t>ТРЕБОВАНИЯХ К ОРГАНИЗАЦИИ УЧЕБНОГО ПРОЦЕССА.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179280" y="476280"/>
            <a:ext cx="6770880" cy="246384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 b="1">
                <a:solidFill>
                  <a:srgbClr val="FF0000"/>
                </a:solidFill>
                <a:latin typeface="Calibri"/>
                <a:ea typeface="Calibri"/>
              </a:rPr>
              <a:t>РЕБЁНКУ: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lang="ru-RU" sz="1600">
                <a:latin typeface="Calibri"/>
                <a:ea typeface="Calibri"/>
              </a:rPr>
              <a:t>ЧУВСТВО ПРАВОВОЙ ЗАЩИЩЁННОСТИ – ЕСТЬ ЧЕЛОВЕК, К КОТОРОМУ МОЖНО ПОЙТИ СО СВОИМИ ПРОБЛЕМАМИ;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lang="ru-RU" sz="1600">
                <a:latin typeface="Calibri"/>
                <a:ea typeface="Calibri"/>
              </a:rPr>
              <a:t>ЗНАНИЯ НЕОБХОДИМЫЕ ДЛЯ ЗАЩИТЫ СВОИХ ПРАВ;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lang="ru-RU" sz="1600">
                <a:latin typeface="Calibri"/>
                <a:ea typeface="Calibri"/>
              </a:rPr>
              <a:t>ПОНИМАНИЕ, ЧТО КОНФЛИКТЫ МОЖНО И НУЖНО РАЗРЕШАТЬ МИРНО, ДОГОВАРИВАЯСЬ;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lang="ru-RU" sz="1600">
                <a:latin typeface="Calibri"/>
                <a:ea typeface="Calibri"/>
              </a:rPr>
              <a:t>ПОНИМАНИЕ ТОГО, ЧТО У ДРУГИХ ЛЮДЕЙ ТОЖЕ ЕСТЬ СВОИ ПРАВА И ИХ НУЖНО УВАЖАТЬ.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5" name="CustomShape 2"/>
          <p:cNvSpPr/>
          <p:nvPr/>
        </p:nvSpPr>
        <p:spPr>
          <a:xfrm>
            <a:off x="1476360" y="48960"/>
            <a:ext cx="5706720" cy="824040"/>
          </a:xfrm>
          <a:prstGeom prst="rect">
            <a:avLst/>
          </a:prstGeom>
          <a:noFill/>
          <a:ln>
            <a:noFill/>
          </a:ln>
        </p:spPr>
        <p:txBody>
          <a:bodyPr wrap="none" lIns="90000" tIns="46800" rIns="90000" bIns="46800" anchor="ctr"/>
          <a:lstStyle/>
          <a:p>
            <a:r>
              <a:rPr lang="ru-RU" sz="1600" b="1">
                <a:solidFill>
                  <a:srgbClr val="C00000"/>
                </a:solidFill>
                <a:latin typeface="Arial"/>
                <a:ea typeface="Calibri"/>
              </a:rPr>
              <a:t>РАБОТА УПОЛНОМОЧЕННОГО ПО ЗАЩИТЕ ПРАВ</a:t>
            </a:r>
            <a:endParaRPr/>
          </a:p>
          <a:p>
            <a:r>
              <a:rPr lang="ru-RU" sz="1600" b="1">
                <a:solidFill>
                  <a:srgbClr val="C00000"/>
                </a:solidFill>
                <a:latin typeface="Arial"/>
                <a:ea typeface="Calibri"/>
              </a:rPr>
              <a:t> УЧАСТНИКОВ ОБРАЗОВАТЕЛЬНОГО ПРОЦЕССА ДАЁТ</a:t>
            </a:r>
            <a:endParaRPr/>
          </a:p>
          <a:p>
            <a:endParaRPr/>
          </a:p>
        </p:txBody>
      </p:sp>
      <p:sp>
        <p:nvSpPr>
          <p:cNvPr id="46" name="CustomShape 3"/>
          <p:cNvSpPr/>
          <p:nvPr/>
        </p:nvSpPr>
        <p:spPr>
          <a:xfrm>
            <a:off x="0" y="457200"/>
            <a:ext cx="914400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CustomShape 4"/>
          <p:cNvSpPr/>
          <p:nvPr/>
        </p:nvSpPr>
        <p:spPr>
          <a:xfrm>
            <a:off x="2371680" y="2349360"/>
            <a:ext cx="6772320" cy="223200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 b="1">
                <a:solidFill>
                  <a:srgbClr val="FF0000"/>
                </a:solidFill>
                <a:latin typeface="Calibri"/>
              </a:rPr>
              <a:t>РОДИТЕЛЯМ: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latin typeface="Calibri"/>
              </a:rPr>
              <a:t>ПРИ КОНФЛИКТНОЙ СИТУАЦИИ ЕСТЬ С КЕМ ПОСОВЕТОВАТЬСЯ,       РАЗОБРАТЬСЯ, КТО ПРАВ, НЕ ВВОДЯ КОНФЛИКТ В ОФИЦИАЛЬНОЕ РУСЛО;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latin typeface="Calibri"/>
              </a:rPr>
              <a:t>ЧУВСТВО УВЕРЕННОСТИ ЗА ДЕТЕЙ, Т.К. ВЕРОЯТНОСТЬ, ЧТО ОБИДЯТ ИЛИ УНИЗЯТ, УМЕНЬШАЕТСЯ;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latin typeface="Calibri"/>
              </a:rPr>
              <a:t>ЧЁТКОЕ ПОНИМАНИЕ ТОГО, ЧТО ОНИ УЧАСТНИКИ ОБРАЗОВАТЕЛЬНОГО ПРОЦЕССА.</a:t>
            </a:r>
            <a:endParaRPr/>
          </a:p>
        </p:txBody>
      </p:sp>
      <p:sp>
        <p:nvSpPr>
          <p:cNvPr id="48" name="CustomShape 5"/>
          <p:cNvSpPr/>
          <p:nvPr/>
        </p:nvSpPr>
        <p:spPr>
          <a:xfrm>
            <a:off x="250920" y="4221000"/>
            <a:ext cx="6772320" cy="263700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 b="1">
                <a:solidFill>
                  <a:srgbClr val="FF0000"/>
                </a:solidFill>
                <a:latin typeface="Calibri"/>
              </a:rPr>
              <a:t>ПЕДАГОГУ: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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ВОЗМОЖНОСТЬ ОТСТОЯТЬ СВОИ ПРАВА, НЕ ВСТУПАЯ В ОТКРЫТЫЙ КОНФЛИКТ С УЧАСТНИКАМИ ОБРАЗОВАТЕЛЬНОГО ПРОЦЕССА;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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ЧЁТКОЕ ПОНИМАНИЕ ТОГО, ЧТО ОН УЧАСТНИК ОБЩЕСТВЕННОГО ДОГОВОРА;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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ЗНАНИЯ НЕОБХОДИМЫЕ ДЛЯ ЗАЩИТЫ СВОИХ ПРАВ;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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СПОСОБЫ ПРЕДУПРЕЖДЕНИЯ КОНФЛИКТОВ С РЕБЁНКОМ И РОДИТЕЛЯМИ.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circle(in)">
                                      <p:cBhvr additive="repl"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circle(in)">
                                      <p:cBhvr additive="repl">
                                        <p:cTn id="1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circle(in)">
                                      <p:cBhvr additive="repl"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539640" y="189000"/>
            <a:ext cx="7920000" cy="631800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b="1" i="1">
                <a:latin typeface="Calibri"/>
              </a:rPr>
              <a:t>ДОУ обеспечивает права каждого ребёнка в соответствии с Генеральной Конвенцией о правах ребёнка, принятой 44-й сессией Ассамблеи ООН, и действующим законодательством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b="1">
                <a:solidFill>
                  <a:srgbClr val="FF0000"/>
                </a:solidFill>
                <a:latin typeface="Calibri"/>
              </a:rPr>
              <a:t>РЕБЁНКУ ГАРАНТИРУЮТСЯ: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ОХРАНА ЖИЗНИ И ЗДОРОВЬЯ; 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ЗАЩИТА ОТ ВСЕХ ФОРМ ФИЗИЧЕСКОГО И ПСИХИЧЕСКОГО НАСИЛИЯ;</a:t>
            </a:r>
            <a:endParaRPr/>
          </a:p>
          <a:p>
            <a:pPr lvl="1">
              <a:lnSpc>
                <a:spcPct val="100000"/>
              </a:lnSpc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ЗАЩИТА ЕГО ДОСТОИНСТВА;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УДОВЛЕТВОРЕНИЕ ПОТРЕБНОСТЕЙ В ЭМОЦИОНАЛЬНО – ЛИЧНОСТНОМ ОБЩЕНИИ;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УДОВЛЕТВОРЕНИЕ ФИЗИОЛОГИЧЕСКИХ ПОТРЕБНОСТЕЙ (В ПИТАНИИ, СНЕ, ОТДЫХЕ И ДР.) В СООТВЕТСТВИИ С ЕГО ВОЗРАСТОМ И ИНДИВИДУАЛЬНЫМИ ОСОБЕННОСТЯМИ РАЗВИТИЯ;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РАЗВИТИЕ ЕГО ТВОРЧЕСКИХ СПОСОБНОСТЕЙ И ИНТЕРЕСОВ;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ПОЛУЧЕНИЕ ПОМОЩИ В КОРРЕКЦИИ ИМЕЮЩИХСЯ ОТКЛОНЕНИЙ В РАЗВИТИИ;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ОБРАЗОВАНИЕ В СООТВЕТСТВИИ С ГОСУДАРСТВЕННЫМ ОБРАЗОВАТЕЛЬНЫМ СТАНДАРТОМ;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ПОЛУЧЕНИЕ ДОПОЛНИТЕЛЬНЫХ (В ТОМ ЧИСЛЕ ПЛАТНЫХ) ОБРАЗОВАТЕЛЬНЫХ И МЕДИЦИНСКИХ УСЛУГ;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ru-RU" sz="1600">
                <a:solidFill>
                  <a:srgbClr val="000000"/>
                </a:solidFill>
                <a:latin typeface="Calibri"/>
                <a:ea typeface="Arial"/>
              </a:rPr>
              <a:t>ПРЕДОСТАВЛЕНИЕ ОБОРУДОВАНИЯ, ИГР, ИГРУШЕК, УЧЕБНЫХ ПОСОБИЙ.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395280" y="620640"/>
            <a:ext cx="8497800" cy="547236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b="1">
                <a:solidFill>
                  <a:srgbClr val="C00000"/>
                </a:solidFill>
                <a:latin typeface="Calibri"/>
              </a:rPr>
              <a:t>РОДИТЕЛИ ИМЕЮТ ПРАВО: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ЗАЩИЩАТЬ ПРАВА И ИНТЕРЕСЫ РЕБЁНКА;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ВНОСИТЬ ПРЕДЛОЖЕНИЯ ПО УЛУЧШЕНИЮ РАБОТЫ С ДЕТЬМИ;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ПРИСУТСТВОВАТЬ В ГРУППЕ, КОТОРУЮ ПОСЕЩАЕТ РЕБЁНОК;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ВЫБИРАТЬ ПЕДАГОГА ДЛЯ РАБОТЫ С РЕБЁНКОМ ПРИ НАЛИЧИИ СООТВЕТСТВУЮЩИХ УСЛОВИЙ В ДОУ;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ЗАСЛУШИВАТЬ ОТЧЁТЫ ЗАВЕДУЮЩЕГО ДОУ И ПЕДАГОГОВ О РАБОТЕ С ДЕТЬМИ</a:t>
            </a:r>
            <a:endParaRPr/>
          </a:p>
          <a:p>
            <a:pPr lvl="1" algn="ctr">
              <a:lnSpc>
                <a:spcPct val="100000"/>
              </a:lnSpc>
            </a:pPr>
            <a:r>
              <a:rPr lang="ru-RU" b="1">
                <a:solidFill>
                  <a:srgbClr val="C00000"/>
                </a:solidFill>
                <a:latin typeface="Calibri"/>
                <a:ea typeface="Arial"/>
              </a:rPr>
              <a:t>РОДИТЕЛИ</a:t>
            </a:r>
            <a:r>
              <a:rPr lang="ru-RU" b="1">
                <a:solidFill>
                  <a:srgbClr val="FF0000"/>
                </a:solidFill>
                <a:latin typeface="Calibri"/>
                <a:ea typeface="Arial"/>
              </a:rPr>
              <a:t> </a:t>
            </a:r>
            <a:r>
              <a:rPr lang="ru-RU" b="1">
                <a:solidFill>
                  <a:srgbClr val="C00000"/>
                </a:solidFill>
                <a:latin typeface="Calibri"/>
                <a:ea typeface="Arial"/>
              </a:rPr>
              <a:t>ОБЯЗАНЫ: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ВЫПОЛНЯТЬ  УСТАВ ДОУ;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СОБЛЮДАТЬ УСЛОВИЯ ДОГОВОРА МЕЖДУ ДОУ И РОДИТЕЛЯМИ;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ОКАЗЫВАТЬ ДОУ ПОСИЛЬНУЮ ПОМОЩЬ В РЕАЛИЗАЦИИ ЕГО УСТАВНЫХ ЗАДАЧ;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1" name="CustomShape 2"/>
          <p:cNvSpPr/>
          <p:nvPr/>
        </p:nvSpPr>
        <p:spPr>
          <a:xfrm>
            <a:off x="0" y="115920"/>
            <a:ext cx="9144000" cy="3682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ru-RU" b="1">
                <a:solidFill>
                  <a:srgbClr val="C00000"/>
                </a:solidFill>
                <a:latin typeface="Arial"/>
              </a:rPr>
              <a:t>ПРАВА И ОБЯЗАННОСТИ УЧАСТНИКОВ ОБРАЗОВАТЕЛЬНОГО ПРОЦЕССА</a:t>
            </a:r>
            <a:r>
              <a:rPr lang="ru-RU">
                <a:solidFill>
                  <a:srgbClr val="C00000"/>
                </a:solidFill>
                <a:latin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324000" y="907920"/>
            <a:ext cx="8496000" cy="4988160"/>
          </a:xfrm>
          <a:prstGeom prst="roundRect">
            <a:avLst>
              <a:gd name="adj" fmla="val 3600"/>
            </a:avLst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b="1">
                <a:solidFill>
                  <a:srgbClr val="C00000"/>
                </a:solidFill>
                <a:latin typeface="Calibri"/>
              </a:rPr>
              <a:t>ПЕДАГОГ ДОУ ИМЕЕТ ПРАВО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УЧАВСТВОВАТЬ В РАБОТЕ СОВЕТА ПЕДАГОГОВ;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ВЫБИРАТЬ МЕТОДИКИ ОБУЧЕНИЯ И ВОСПИТАНИЯ;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ЗАЩИЩАТЬ СВОЮ ПРОФЕССИОНАЛЬНУЮ ЧЕСТЬ И ДОСТОИНСТВО;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ПОВЫШАТЬ КВАЛИФИКАЦИЮ; ПРФЕССИОНАЛЬНОЕ МАСТЕРСТВО;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АТТЕСТОВЫВАТЬСЯ НА СООТВЕТСТВУЮЩУЮ КВАЛИФИКАЦИОННУЮ КАТЕГОРИЮ.</a:t>
            </a:r>
            <a:endParaRPr/>
          </a:p>
          <a:p>
            <a:pPr lvl="1" algn="ctr">
              <a:lnSpc>
                <a:spcPct val="100000"/>
              </a:lnSpc>
            </a:pPr>
            <a:r>
              <a:rPr lang="ru-RU" b="1">
                <a:solidFill>
                  <a:srgbClr val="C00000"/>
                </a:solidFill>
                <a:latin typeface="Calibri"/>
                <a:ea typeface="Arial"/>
              </a:rPr>
              <a:t>ПЕДАГОГ ДОУ ОБЯЗАН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ВЫПОЛНЯТЬ УСТАВ ДОУ; СОБЛЮДАТЬ ДОЛЖНОСТНЫЕ ИНСТРУКЦИИ;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ОХРАНЯТЬ ЖИЗНЬ И ЗДОРОВЬЕ ДЕТЕЙ;</a:t>
            </a:r>
            <a:endParaRPr/>
          </a:p>
          <a:p>
            <a:pPr lvl="1"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Calibri"/>
                <a:ea typeface="Arial"/>
              </a:rPr>
              <a:t>ЗАЩИЩАТЬ РЕБЁНКА ОТ ВСЕХ ФОРМ ФИЗИЧЕСКОГО И ПСИХИЧЕСКОГО НАСИЛИЯ; СОТРУДНИЧАТЬ С СЕМЬЁЙ ПО ВОПРОСАМ ВОСПИТАНИЯ И ОБУЧЕНИЯ РЕБЁНКА.</a:t>
            </a:r>
            <a:endParaRPr/>
          </a:p>
        </p:txBody>
      </p:sp>
      <p:sp>
        <p:nvSpPr>
          <p:cNvPr id="53" name="CustomShape 2"/>
          <p:cNvSpPr/>
          <p:nvPr/>
        </p:nvSpPr>
        <p:spPr>
          <a:xfrm>
            <a:off x="179280" y="333360"/>
            <a:ext cx="8964720" cy="3682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ru-RU" b="1">
                <a:solidFill>
                  <a:srgbClr val="C00000"/>
                </a:solidFill>
                <a:latin typeface="Arial"/>
              </a:rPr>
              <a:t>ПРАВА И ОБЯЗАННОСТИ УЧАСТНИКОВ ОБРАЗОВАТЕЛЬНОГО ПРОЦЕССА</a:t>
            </a:r>
            <a:r>
              <a:rPr lang="ru-RU">
                <a:solidFill>
                  <a:srgbClr val="C00000"/>
                </a:solidFill>
                <a:latin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0" y="0"/>
            <a:ext cx="9144000" cy="642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ru-RU" b="1">
                <a:solidFill>
                  <a:srgbClr val="C00000"/>
                </a:solidFill>
                <a:latin typeface="Arial"/>
              </a:rPr>
              <a:t>АЛГОРИТМ ДЕЙСТВИЙ УПОЛНОМОЧЕННОГОПО РАССМОТРЕНИЮ </a:t>
            </a:r>
            <a:endParaRPr/>
          </a:p>
          <a:p>
            <a:pPr algn="ctr"/>
            <a:r>
              <a:rPr lang="ru-RU" b="1">
                <a:solidFill>
                  <a:srgbClr val="C00000"/>
                </a:solidFill>
                <a:latin typeface="Arial"/>
              </a:rPr>
              <a:t>ОБРАЩЕНИЙ УЧАСТНИКОВ ОБРАЗОВАТЕЛЬНОГО ПРОЦЕССА</a:t>
            </a:r>
            <a:r>
              <a:rPr lang="ru-RU">
                <a:solidFill>
                  <a:srgbClr val="C00000"/>
                </a:solidFill>
                <a:latin typeface="Arial"/>
              </a:rPr>
              <a:t> </a:t>
            </a:r>
            <a:endParaRPr/>
          </a:p>
        </p:txBody>
      </p:sp>
      <p:sp>
        <p:nvSpPr>
          <p:cNvPr id="55" name="CustomShape 2"/>
          <p:cNvSpPr/>
          <p:nvPr/>
        </p:nvSpPr>
        <p:spPr>
          <a:xfrm>
            <a:off x="395280" y="907920"/>
            <a:ext cx="1654200" cy="52092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ЗАЯВИТЕЛИ</a:t>
            </a:r>
            <a:endParaRPr/>
          </a:p>
        </p:txBody>
      </p:sp>
      <p:cxnSp>
        <p:nvCxnSpPr>
          <p:cNvPr id="56" name="Line 3"/>
          <p:cNvCxnSpPr/>
          <p:nvPr/>
        </p:nvCxnSpPr>
        <p:spPr>
          <a:xfrm>
            <a:off x="2123640" y="1197000"/>
            <a:ext cx="61524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57" name="CustomShape 4"/>
          <p:cNvSpPr/>
          <p:nvPr/>
        </p:nvSpPr>
        <p:spPr>
          <a:xfrm>
            <a:off x="2771640" y="765000"/>
            <a:ext cx="4421160" cy="91440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УПОЛНОМОЧЕННЫЙ ПО ЗАЩИТЕ ПРАВ УЧАСТНИКОВ ОБРАЗОВАТЕЛЬНОГО ПРОЦЕССА</a:t>
            </a:r>
            <a:endParaRPr/>
          </a:p>
        </p:txBody>
      </p:sp>
      <p:pic>
        <p:nvPicPr>
          <p:cNvPr id="58" name="Rectangl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25360" y="1865160"/>
            <a:ext cx="884160" cy="2352960"/>
          </a:xfrm>
          <a:prstGeom prst="rect">
            <a:avLst/>
          </a:prstGeom>
          <a:ln>
            <a:noFill/>
          </a:ln>
        </p:spPr>
      </p:pic>
      <p:pic>
        <p:nvPicPr>
          <p:cNvPr id="59" name="Rectangl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378080" y="1889280"/>
            <a:ext cx="506160" cy="2116080"/>
          </a:xfrm>
          <a:prstGeom prst="rect">
            <a:avLst/>
          </a:prstGeom>
          <a:ln>
            <a:noFill/>
          </a:ln>
        </p:spPr>
      </p:pic>
      <p:cxnSp>
        <p:nvCxnSpPr>
          <p:cNvPr id="60" name="Line 5"/>
          <p:cNvCxnSpPr/>
          <p:nvPr/>
        </p:nvCxnSpPr>
        <p:spPr>
          <a:xfrm>
            <a:off x="755280" y="1446120"/>
            <a:ext cx="1080" cy="4564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1" name="Line 6"/>
          <p:cNvCxnSpPr/>
          <p:nvPr/>
        </p:nvCxnSpPr>
        <p:spPr>
          <a:xfrm>
            <a:off x="1618920" y="1484280"/>
            <a:ext cx="1080" cy="4564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62" name="CustomShape 7"/>
          <p:cNvSpPr/>
          <p:nvPr/>
        </p:nvSpPr>
        <p:spPr>
          <a:xfrm>
            <a:off x="2700360" y="2205000"/>
            <a:ext cx="1387440" cy="139536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ПРИНИМАЕТ РЕШЕНИЕ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(В ТЕЧ.10 ДНЕЙ)</a:t>
            </a:r>
            <a:endParaRPr/>
          </a:p>
        </p:txBody>
      </p:sp>
      <p:cxnSp>
        <p:nvCxnSpPr>
          <p:cNvPr id="63" name="Line 8"/>
          <p:cNvCxnSpPr/>
          <p:nvPr/>
        </p:nvCxnSpPr>
        <p:spPr>
          <a:xfrm>
            <a:off x="3492000" y="1700280"/>
            <a:ext cx="1080" cy="50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64" name="CustomShape 9"/>
          <p:cNvSpPr/>
          <p:nvPr/>
        </p:nvSpPr>
        <p:spPr>
          <a:xfrm>
            <a:off x="4643280" y="2492280"/>
            <a:ext cx="1687680" cy="91440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ОТКАЗЫВАЕТ С РАЗЪЯСНЕНИЕМ ОСНОВАНИЙ</a:t>
            </a:r>
            <a:endParaRPr/>
          </a:p>
        </p:txBody>
      </p:sp>
      <p:cxnSp>
        <p:nvCxnSpPr>
          <p:cNvPr id="65" name="Line 10"/>
          <p:cNvCxnSpPr/>
          <p:nvPr/>
        </p:nvCxnSpPr>
        <p:spPr>
          <a:xfrm>
            <a:off x="4140000" y="2997000"/>
            <a:ext cx="3477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66" name="CustomShape 11"/>
          <p:cNvSpPr/>
          <p:nvPr/>
        </p:nvSpPr>
        <p:spPr>
          <a:xfrm>
            <a:off x="6804000" y="2565360"/>
            <a:ext cx="1308240" cy="91440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УКАЗЫВАЕТ ДРУГИЕ МЕРЫ</a:t>
            </a:r>
            <a:endParaRPr/>
          </a:p>
        </p:txBody>
      </p:sp>
      <p:cxnSp>
        <p:nvCxnSpPr>
          <p:cNvPr id="67" name="Line 12"/>
          <p:cNvCxnSpPr/>
          <p:nvPr/>
        </p:nvCxnSpPr>
        <p:spPr>
          <a:xfrm>
            <a:off x="6443280" y="2997000"/>
            <a:ext cx="3466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68" name="CustomShape 13"/>
          <p:cNvSpPr/>
          <p:nvPr/>
        </p:nvSpPr>
        <p:spPr>
          <a:xfrm>
            <a:off x="611280" y="4292640"/>
            <a:ext cx="1639800" cy="7826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ПЕРЕДАЁТ ПО КОМПЕТЕНЦИИ</a:t>
            </a:r>
            <a:endParaRPr/>
          </a:p>
        </p:txBody>
      </p:sp>
      <p:cxnSp>
        <p:nvCxnSpPr>
          <p:cNvPr id="69" name="Line 14"/>
          <p:cNvCxnSpPr/>
          <p:nvPr/>
        </p:nvCxnSpPr>
        <p:spPr>
          <a:xfrm flipH="1">
            <a:off x="2123280" y="3644640"/>
            <a:ext cx="648360" cy="648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70" name="CustomShape 15"/>
          <p:cNvSpPr/>
          <p:nvPr/>
        </p:nvSpPr>
        <p:spPr>
          <a:xfrm>
            <a:off x="2411280" y="4292640"/>
            <a:ext cx="1760760" cy="8222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ПРИНИМАЕТ К РАССМОТРЕНИЮ</a:t>
            </a:r>
            <a:endParaRPr/>
          </a:p>
        </p:txBody>
      </p:sp>
      <p:cxnSp>
        <p:nvCxnSpPr>
          <p:cNvPr id="71" name="Line 16"/>
          <p:cNvCxnSpPr>
            <a:stCxn id="62" idx="2"/>
          </p:cNvCxnSpPr>
          <p:nvPr/>
        </p:nvCxnSpPr>
        <p:spPr>
          <a:xfrm>
            <a:off x="3393720" y="3600000"/>
            <a:ext cx="26280" cy="6930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72" name="CustomShape 17"/>
          <p:cNvSpPr/>
          <p:nvPr/>
        </p:nvSpPr>
        <p:spPr>
          <a:xfrm>
            <a:off x="4356000" y="4292640"/>
            <a:ext cx="1963800" cy="8222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ОБРАЩАЕТСЯ ЗА РАЗЪЯСНЕНИЕМ К…</a:t>
            </a:r>
            <a:endParaRPr/>
          </a:p>
        </p:txBody>
      </p:sp>
      <p:cxnSp>
        <p:nvCxnSpPr>
          <p:cNvPr id="73" name="Line 18"/>
          <p:cNvCxnSpPr/>
          <p:nvPr/>
        </p:nvCxnSpPr>
        <p:spPr>
          <a:xfrm>
            <a:off x="4140360" y="3644640"/>
            <a:ext cx="1008720" cy="648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74" name="CustomShape 19"/>
          <p:cNvSpPr/>
          <p:nvPr/>
        </p:nvSpPr>
        <p:spPr>
          <a:xfrm>
            <a:off x="7093080" y="4005360"/>
            <a:ext cx="1087200" cy="45252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УПЧ в МО</a:t>
            </a:r>
            <a:endParaRPr/>
          </a:p>
        </p:txBody>
      </p:sp>
      <p:cxnSp>
        <p:nvCxnSpPr>
          <p:cNvPr id="75" name="Line 20"/>
          <p:cNvCxnSpPr/>
          <p:nvPr/>
        </p:nvCxnSpPr>
        <p:spPr>
          <a:xfrm flipV="1">
            <a:off x="6372000" y="4277880"/>
            <a:ext cx="672120" cy="2311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76" name="CustomShape 21"/>
          <p:cNvSpPr/>
          <p:nvPr/>
        </p:nvSpPr>
        <p:spPr>
          <a:xfrm>
            <a:off x="7020000" y="4653000"/>
            <a:ext cx="1287360" cy="5540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УПР в МО</a:t>
            </a:r>
            <a:endParaRPr/>
          </a:p>
        </p:txBody>
      </p:sp>
      <p:cxnSp>
        <p:nvCxnSpPr>
          <p:cNvPr id="77" name="Line 22"/>
          <p:cNvCxnSpPr/>
          <p:nvPr/>
        </p:nvCxnSpPr>
        <p:spPr>
          <a:xfrm>
            <a:off x="6372000" y="4868640"/>
            <a:ext cx="6483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78" name="CustomShape 23"/>
          <p:cNvSpPr/>
          <p:nvPr/>
        </p:nvSpPr>
        <p:spPr>
          <a:xfrm>
            <a:off x="6516720" y="5373720"/>
            <a:ext cx="2449440" cy="5684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400">
                <a:latin typeface="Calibri"/>
              </a:rPr>
              <a:t>ПРЕДСТА-ВИТЕЛЬ</a:t>
            </a:r>
            <a:r>
              <a:rPr lang="ru-RU" sz="1600">
                <a:latin typeface="Calibri"/>
              </a:rPr>
              <a:t> УПЧ</a:t>
            </a:r>
            <a:endParaRPr/>
          </a:p>
        </p:txBody>
      </p:sp>
      <p:cxnSp>
        <p:nvCxnSpPr>
          <p:cNvPr id="79" name="Line 24"/>
          <p:cNvCxnSpPr/>
          <p:nvPr/>
        </p:nvCxnSpPr>
        <p:spPr>
          <a:xfrm>
            <a:off x="6372000" y="5084280"/>
            <a:ext cx="432360" cy="289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  <p:sp>
        <p:nvSpPr>
          <p:cNvPr id="80" name="CustomShape 25"/>
          <p:cNvSpPr/>
          <p:nvPr/>
        </p:nvSpPr>
        <p:spPr>
          <a:xfrm>
            <a:off x="826920" y="5661000"/>
            <a:ext cx="4997520" cy="91440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ОБРАЩАЕТСЯ К АДМИНИСТРАЦИИ С ХОДАТАЙСТВОМ О ПРОВЕДЕНИИ ПРОВЕРКИ</a:t>
            </a:r>
            <a:endParaRPr/>
          </a:p>
        </p:txBody>
      </p:sp>
      <p:cxnSp>
        <p:nvCxnSpPr>
          <p:cNvPr id="81" name="Line 26"/>
          <p:cNvCxnSpPr/>
          <p:nvPr/>
        </p:nvCxnSpPr>
        <p:spPr>
          <a:xfrm>
            <a:off x="3347640" y="5229360"/>
            <a:ext cx="1080" cy="380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826920" y="189000"/>
            <a:ext cx="7269480" cy="642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ru-RU" b="1">
                <a:solidFill>
                  <a:srgbClr val="C00000"/>
                </a:solidFill>
                <a:latin typeface="Arial"/>
              </a:rPr>
              <a:t>ЕДИНЫЙ ОБЩЕРОССИЙСКИЙ ДЕТСКИЙ ТЕЛЕФОН ДОВЕРИЯ</a:t>
            </a:r>
            <a:endParaRPr/>
          </a:p>
          <a:p>
            <a:endParaRPr/>
          </a:p>
        </p:txBody>
      </p:sp>
      <p:sp>
        <p:nvSpPr>
          <p:cNvPr id="83" name="CustomShape 2"/>
          <p:cNvSpPr/>
          <p:nvPr/>
        </p:nvSpPr>
        <p:spPr>
          <a:xfrm>
            <a:off x="395280" y="620640"/>
            <a:ext cx="3247920" cy="162396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ОБСЛУЖИВАЮТ ОПЫТНЫЕ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РАБОТНИКИ СЛУЖБЫ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ЭКСТРЕННОЙ ПСИХОЛОГИЧЕСКОЙ 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latin typeface="Calibri"/>
              </a:rPr>
              <a:t>ПОМОЩИ</a:t>
            </a:r>
            <a:endParaRPr/>
          </a:p>
        </p:txBody>
      </p:sp>
      <p:sp>
        <p:nvSpPr>
          <p:cNvPr id="84" name="CustomShape 3"/>
          <p:cNvSpPr/>
          <p:nvPr/>
        </p:nvSpPr>
        <p:spPr>
          <a:xfrm>
            <a:off x="5219640" y="549360"/>
            <a:ext cx="3441600" cy="62712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ЗВОНОК АНОНИМНЫЙ И БЕСПЛАТНЫЙ</a:t>
            </a:r>
            <a:endParaRPr/>
          </a:p>
        </p:txBody>
      </p:sp>
      <p:sp>
        <p:nvSpPr>
          <p:cNvPr id="85" name="CustomShape 4"/>
          <p:cNvSpPr/>
          <p:nvPr/>
        </p:nvSpPr>
        <p:spPr>
          <a:xfrm>
            <a:off x="4643280" y="1341360"/>
            <a:ext cx="3441960" cy="64764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ЗВОНИТЬ МОГУТ И ДЕТИ И ВЗРОСЛЫЕ</a:t>
            </a:r>
            <a:endParaRPr/>
          </a:p>
        </p:txBody>
      </p:sp>
      <p:sp>
        <p:nvSpPr>
          <p:cNvPr id="86" name="CustomShape 5"/>
          <p:cNvSpPr/>
          <p:nvPr/>
        </p:nvSpPr>
        <p:spPr>
          <a:xfrm>
            <a:off x="3924360" y="2205000"/>
            <a:ext cx="4491000" cy="67788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ЗВОНИТЬ МОЖНО С МОБИЛЬНОГО И СТАЦИОНАРНОГО ТЕЛЕФОНА</a:t>
            </a:r>
            <a:endParaRPr/>
          </a:p>
        </p:txBody>
      </p:sp>
      <p:pic>
        <p:nvPicPr>
          <p:cNvPr id="87" name="Рисунок 1" descr="j0332268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989000"/>
            <a:ext cx="1992240" cy="2457720"/>
          </a:xfrm>
          <a:prstGeom prst="rect">
            <a:avLst/>
          </a:prstGeom>
          <a:ln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2268360" y="2997360"/>
            <a:ext cx="5591520" cy="1358640"/>
          </a:xfrm>
          <a:prstGeom prst="ellipse">
            <a:avLst/>
          </a:prstGeom>
          <a:solidFill>
            <a:srgbClr val="FFC000"/>
          </a:solidFill>
          <a:ln w="9360">
            <a:solidFill>
              <a:srgbClr val="000000"/>
            </a:solidFill>
            <a:miter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ru-RU" sz="3600">
                <a:latin typeface="Calibri"/>
              </a:rPr>
              <a:t>   8-800-2000-122</a:t>
            </a:r>
            <a:endParaRPr/>
          </a:p>
        </p:txBody>
      </p:sp>
      <p:sp>
        <p:nvSpPr>
          <p:cNvPr id="89" name="CustomShape 7"/>
          <p:cNvSpPr/>
          <p:nvPr/>
        </p:nvSpPr>
        <p:spPr>
          <a:xfrm>
            <a:off x="1042920" y="3933720"/>
            <a:ext cx="3768840" cy="279108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ПОЗВОЛЯЕТ ОПЕРАТИВНО СОБИРАТЬ, АНАЛИЗИРОВАТЬ СИГНАЛЫ О НАРУШЕНИИ ПРАВ НЕСОВЕРШЕННОЛЕТНИХ, ДЕЙСТВЕННО РЕАГИРОВАТЬ НА ВСЕ ФАКТЫ, ПРИВЛЕКАЯ К РАЗРЕШЕНИЮ СЛОЖИВШИХСЯ ТРУДНЫХ ЖИЗНЕННЫХ СИТУАЦИЙ ОРГАНЫ И УЧРЕЖДЕНИЯ ПО ЗАЩИТЕ ПРАВ ДЕТЕЙ</a:t>
            </a:r>
            <a:endParaRPr/>
          </a:p>
        </p:txBody>
      </p:sp>
      <p:sp>
        <p:nvSpPr>
          <p:cNvPr id="90" name="CustomShape 8"/>
          <p:cNvSpPr/>
          <p:nvPr/>
        </p:nvSpPr>
        <p:spPr>
          <a:xfrm>
            <a:off x="5651640" y="4508640"/>
            <a:ext cx="3063600" cy="2197080"/>
          </a:xfrm>
          <a:prstGeom prst="rect">
            <a:avLst/>
          </a:prstGeom>
          <a:solidFill>
            <a:srgbClr val="C6D9F1"/>
          </a:solidFill>
          <a:ln w="38160">
            <a:solidFill>
              <a:srgbClr val="F2F2F2"/>
            </a:solidFill>
            <a:miter/>
          </a:ln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ru-RU" sz="1600">
                <a:latin typeface="Calibri"/>
              </a:rPr>
              <a:t>НЕВИДИМОМУ СОБЕСЕДНИКУ МОЖНО РАССКАЗАТЬ О ФАКТАХ ЖЕСТОКОГО ОБРАЩЕНИЯ, ПОПЫТКАХ И СЛУЧАЯХ СЕКСУАЛЬНОГО НАСИЛИЯ, ПРОИСХОДЯЩИХ В СЕМЬЕ И ВНЕ ЕЁ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1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1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2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3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Экран (4:3)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revision>3</cp:revision>
  <dcterms:modified xsi:type="dcterms:W3CDTF">2017-12-14T15:20:38Z</dcterms:modified>
</cp:coreProperties>
</file>