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5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9" r:id="rId13"/>
    <p:sldId id="268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6B72F70-F0D1-49C7-8FC0-EF48F6038F30}" type="datetimeFigureOut">
              <a:rPr lang="ru-RU" smtClean="0"/>
              <a:t>12.11.2015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3FE6F5-EDF7-4019-9589-4B5E1F878F6B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3FE6F5-EDF7-4019-9589-4B5E1F878F6B}" type="slidenum">
              <a:rPr lang="ru-RU" smtClean="0"/>
              <a:t>21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12.11.2015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12.11.2015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12.11.2015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12.11.2015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12.11.2015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12.11.2015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12.11.2015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267744" y="1268760"/>
            <a:ext cx="457200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800" b="1" dirty="0" smtClean="0">
                <a:ln w="12700">
                  <a:solidFill>
                    <a:srgbClr val="0070C0"/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ФГОС</a:t>
            </a:r>
          </a:p>
          <a:p>
            <a:pPr algn="ctr"/>
            <a:r>
              <a:rPr lang="ru-RU" sz="4800" b="1" dirty="0" smtClean="0">
                <a:ln w="12700">
                  <a:solidFill>
                    <a:srgbClr val="0070C0"/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дошкольного</a:t>
            </a:r>
          </a:p>
          <a:p>
            <a:pPr algn="ctr"/>
            <a:r>
              <a:rPr lang="ru-RU" sz="4800" b="1" dirty="0" smtClean="0">
                <a:ln w="12700">
                  <a:solidFill>
                    <a:srgbClr val="0070C0"/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образования</a:t>
            </a:r>
          </a:p>
          <a:p>
            <a:pPr algn="r"/>
            <a:endParaRPr lang="ru-RU" dirty="0" smtClean="0"/>
          </a:p>
          <a:p>
            <a:pPr algn="r"/>
            <a:endParaRPr lang="ru-RU" dirty="0" smtClean="0"/>
          </a:p>
          <a:p>
            <a:pPr algn="r"/>
            <a:endParaRPr lang="ru-RU" dirty="0" smtClean="0"/>
          </a:p>
          <a:p>
            <a:pPr algn="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ознакомительный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материал для родителей</a:t>
            </a:r>
          </a:p>
          <a:p>
            <a:pPr algn="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(законных представителей)</a:t>
            </a:r>
          </a:p>
          <a:p>
            <a:endParaRPr lang="ru-RU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7544" y="404664"/>
            <a:ext cx="8136904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Программа разрабатывается и утверждается Организацией самостоятельно в соответствии </a:t>
            </a:r>
            <a:r>
              <a:rPr lang="ru-RU" sz="4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 </a:t>
            </a:r>
            <a:r>
              <a:rPr lang="ru-RU" sz="4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настоящим Стандартом </a:t>
            </a:r>
            <a:r>
              <a:rPr lang="ru-RU" sz="4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и с </a:t>
            </a:r>
            <a:r>
              <a:rPr lang="ru-RU" sz="4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учетом   Примерных </a:t>
            </a:r>
            <a:r>
              <a:rPr lang="ru-RU" sz="4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программ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5536" y="764704"/>
            <a:ext cx="8280920" cy="43396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Содержание Программы</a:t>
            </a:r>
          </a:p>
          <a:p>
            <a:pPr algn="just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должно обеспечивать развитие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личности, мотивации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и способностей детей в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различных видах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деятельности и охватывать следующие</a:t>
            </a:r>
          </a:p>
          <a:p>
            <a:pPr algn="just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структурные единицы,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представляющие определенные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направления развития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и образования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детей (далее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– образовательные области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):</a:t>
            </a:r>
          </a:p>
          <a:p>
            <a:endParaRPr lang="ru-RU" sz="28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 </a:t>
            </a:r>
            <a:r>
              <a:rPr lang="ru-RU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социально-коммуникативное развитие;</a:t>
            </a:r>
          </a:p>
          <a:p>
            <a:r>
              <a:rPr lang="ru-RU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 познавательное развитие;</a:t>
            </a:r>
          </a:p>
          <a:p>
            <a:r>
              <a:rPr lang="ru-RU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 речевое развитие;</a:t>
            </a:r>
          </a:p>
          <a:p>
            <a:r>
              <a:rPr lang="ru-RU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 художественно-эстетическое развитие;</a:t>
            </a:r>
          </a:p>
          <a:p>
            <a:r>
              <a:rPr lang="ru-RU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 физическое развитие.</a:t>
            </a:r>
            <a:endParaRPr lang="ru-RU" sz="28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39552" y="980728"/>
            <a:ext cx="8136904" cy="57861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Социально-коммуникативное</a:t>
            </a:r>
          </a:p>
          <a:p>
            <a:pPr algn="ctr"/>
            <a:r>
              <a:rPr lang="ru-RU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развитие</a:t>
            </a:r>
          </a:p>
          <a:p>
            <a:pPr algn="just"/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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направлено на усвоение норм и ценностей,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принятых в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обществе, включая моральные и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нравственные ценности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;  развитие  общения  и  взаимодействия</a:t>
            </a:r>
          </a:p>
          <a:p>
            <a:pPr algn="just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ребенка со взрослыми и сверстниками;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становление самостоятельности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 целенаправленности 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саморегуляции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собственных  действий;  развитие</a:t>
            </a:r>
          </a:p>
          <a:p>
            <a:pPr algn="just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социального  и  эмоционального 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интеллекта, эмоциональной 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отзывчивости, 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сопереживания, формирование 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готовности  к 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совместной деятельности 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со  сверстниками, 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формирование уважительного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отношения и чувства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принадлежности к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своей семье и к сообществу детей и взрослых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в Организации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; формирование позитивных установок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к различным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видам труда и творчества;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формирование основ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безопасного поведения в быту, социуме,</a:t>
            </a:r>
          </a:p>
          <a:p>
            <a:pPr algn="just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природе.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187624" y="692695"/>
            <a:ext cx="7128792" cy="49552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Познавательное развитие</a:t>
            </a:r>
          </a:p>
          <a:p>
            <a:pPr algn="just"/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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предполагает  развитие  интересов 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детей, любознательности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и познавательной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мотивации; формирование 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познавательных 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действий, становление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сознания; развитие воображения и</a:t>
            </a:r>
          </a:p>
          <a:p>
            <a:pPr algn="just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творческой активности; формирование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первичных представлений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о себе, других людях,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объектах окружающего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мира, о свойствах и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отношениях объектов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окружающего мира (форме, цвете,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размере, материале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 звучании,  ритме,  темпе, 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количестве, числе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части и целом, пространстве и времени,</a:t>
            </a:r>
          </a:p>
          <a:p>
            <a:pPr algn="just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движении и покое, причинах и следствиях и др.),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о малой 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родине  и  Отечестве,  представлений 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о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социокультурных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ценностях  нашего  народа, 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об отечественных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традициях и праздниках, о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планете Земля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как общем доме людей, об особенностях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ее природы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многообразии стран и народов мира.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39552" y="612845"/>
            <a:ext cx="8280920" cy="43396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Речевое развитие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 включает  владение  речью  как 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средством общения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и культуры; обогащение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активного словаря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;  развитие  связной, 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грамматически правильной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диалогической и монологической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речи; развитие речевого творчества;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развитие звуковой 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и  интонационной  культуры 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речи, фонематического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слуха; знакомство с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книжной культурой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детской литературой, понимание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на слух 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текстов  различных  жанров  детской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литературы; формирование звуковой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аналитико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-  синтетической 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активности  как 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предпосылки обучения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грамоте.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3528" y="335846"/>
            <a:ext cx="8208912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Художественно-</a:t>
            </a:r>
          </a:p>
          <a:p>
            <a:r>
              <a:rPr lang="ru-RU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эстетическое развитие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 предполагает развитие предпосылок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ценностно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смыслового 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восприятия  и 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понимания  произведений 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искусства  (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словесного, музыкального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 изобразительного), 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мира природы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; становление эстетического отношения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к  окружающему  миру; 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формирование элементарных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представлений о видах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искусства; восприятие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музыки, художественной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литературы, фольклора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;  стимулирование 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сопереживания персонажам 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художественных  произведений;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реализацию  самостоятельной 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творческой деятельности 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детей  (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изобразительной, конструктивно-модельной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музыкальной и др.).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7544" y="692696"/>
            <a:ext cx="8064896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Физическое развитие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 включает  приобретение  опыта  в  следующих 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видах деятельности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детей: двигательной, в том числе связанной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с выполнением упражнений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направленных на развитие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таких физических 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качеств,  как  координация  и 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гибкость; способствующих 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правильному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формированию 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опорно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- двигательной 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системы  организма,  развитию 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равновесия, координации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движения, крупной и мелкой моторики обеих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рук, а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также с правильным, не наносящем ущерба организму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выполнением  основных  движений  (ходьба,  бег,  мягкие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прыжки, повороты в обе стороны), формирование начальных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представлений  о  некоторых  видах  спорта,  овладение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подвижными  играми  с  правилами; 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становление целенаправленности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саморегуляции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в двигательной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сфере; становление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ценностей здорового образа жизни,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овладение его 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элементарными  нормами  и  правилами  (в 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питании, двигательном 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режиме,  закаливании,  при 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формировании  полезных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привычек и др.).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1"/>
          <p:cNvSpPr>
            <a:spLocks noChangeArrowheads="1"/>
          </p:cNvSpPr>
          <p:nvPr/>
        </p:nvSpPr>
        <p:spPr bwMode="auto">
          <a:xfrm>
            <a:off x="539552" y="-472095"/>
            <a:ext cx="8352928" cy="6370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3.2.1. Для успешной реализации Программы должны быть обеспечены следующие психолого-педагогические условия: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1) уважение взрослых к человеческому достоинству детей, формирование и поддержка их положительной самооценки, уверенности в собственных возможностях и способностях;</a:t>
            </a:r>
            <a:endParaRPr kumimoji="0" lang="ru-RU" b="0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2) использование в образовательной деятельности форм и методов работы с детьми, соответствующих их возрастным и индивидуальным особенностям 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(недопустимость как искусственного ускорения, так и искусственного замедления развития детей);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3) построение образовательной деятельности на основе взаимодействия взрослых с детьми, ориентированного на интересы и возможности каждого ребенка и учитывающего социальную ситуацию его развития;</a:t>
            </a:r>
            <a:endParaRPr kumimoji="0" lang="ru-RU" b="0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4) поддержка взрослыми положительного, доброжелательного отношения детей друг к другу и взаимодействия детей друг с другом в разных видах деятельности;</a:t>
            </a:r>
            <a:endParaRPr kumimoji="0" lang="ru-RU" b="0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5) поддержка инициативы и самостоятельности детей в специфических для них видах деятельности;</a:t>
            </a:r>
            <a:endParaRPr kumimoji="0" lang="ru-RU" b="0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6) возможность выбора детьми материалов, видов активности, участников совместной деятельности и общения;</a:t>
            </a:r>
            <a:endParaRPr kumimoji="0" lang="ru-RU" b="0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7) защита детей от всех форм физического и психического насилия</a:t>
            </a:r>
            <a:r>
              <a:rPr kumimoji="0" lang="ru-RU" b="0" i="0" u="none" strike="noStrike" cap="none" normalizeH="0" baseline="3000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5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;</a:t>
            </a:r>
            <a:endParaRPr kumimoji="0" lang="ru-RU" b="0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8) поддержка родителей (законных представителей) в воспитании детей, охране и укреплении их здоровья, вовлечение семей непосредственно в образовательную деятельность.</a:t>
            </a:r>
            <a:endParaRPr kumimoji="0" lang="ru-RU" b="0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1"/>
          <p:cNvSpPr>
            <a:spLocks noChangeArrowheads="1"/>
          </p:cNvSpPr>
          <p:nvPr/>
        </p:nvSpPr>
        <p:spPr bwMode="auto">
          <a:xfrm>
            <a:off x="611560" y="732508"/>
            <a:ext cx="7992888" cy="3908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3.2.3. При реализации Программы может проводиться оценка индивидуального развития детей</a:t>
            </a:r>
            <a:r>
              <a:rPr kumimoji="0" lang="ru-RU" sz="1000" b="0" i="0" u="none" strike="noStrike" cap="none" normalizeH="0" baseline="0" dirty="0" smtClean="0">
                <a:ln>
                  <a:noFill/>
                </a:ln>
                <a:solidFill>
                  <a:srgbClr val="373737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000" dirty="0" smtClean="0">
              <a:solidFill>
                <a:srgbClr val="373737"/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000" b="0" i="0" u="none" strike="noStrike" cap="none" normalizeH="0" baseline="0" dirty="0" smtClean="0">
              <a:ln>
                <a:noFill/>
              </a:ln>
              <a:solidFill>
                <a:srgbClr val="373737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373737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Такая оценка производится педагогическим работником в рамках педагогической диагностики (оценки индивидуального развития детей дошкольного возраста, связанной с оценкой эффективности педагогических действий и лежащей в основе их дальнейшего планирования).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Rectangle 1"/>
          <p:cNvSpPr>
            <a:spLocks noChangeArrowheads="1"/>
          </p:cNvSpPr>
          <p:nvPr/>
        </p:nvSpPr>
        <p:spPr bwMode="auto">
          <a:xfrm>
            <a:off x="395536" y="1166555"/>
            <a:ext cx="8424936" cy="40318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373737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2.7. Конкретное содержание указанных образовательных областей зависит от возрастных и индивидуальных особенностей детей, определяется целями и задачами Программы и может реализовываться в различных видах деятельности (общении, игре, познавательно-исследовательской деятельности):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0" y="3796067"/>
            <a:ext cx="4394152" cy="1477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0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000" dirty="0" smtClean="0">
              <a:solidFill>
                <a:srgbClr val="FF0000"/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0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000" dirty="0" smtClean="0">
              <a:solidFill>
                <a:srgbClr val="FF0000"/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0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000" dirty="0" smtClean="0">
              <a:solidFill>
                <a:srgbClr val="FF0000"/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0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000" dirty="0" smtClean="0">
              <a:solidFill>
                <a:srgbClr val="FF0000"/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0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539552" y="620688"/>
            <a:ext cx="7848872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Федеральный государственный</a:t>
            </a:r>
          </a:p>
          <a:p>
            <a:pPr algn="ctr"/>
            <a:r>
              <a:rPr lang="ru-RU" sz="4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образовательный </a:t>
            </a:r>
            <a:r>
              <a:rPr lang="ru-RU" sz="4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стандарт-</a:t>
            </a:r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400" dirty="0" smtClean="0">
                <a:solidFill>
                  <a:srgbClr val="FF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</a:p>
          <a:p>
            <a:pPr algn="ctr"/>
            <a:r>
              <a:rPr lang="ru-RU" sz="4400" dirty="0" smtClean="0">
                <a:solidFill>
                  <a:srgbClr val="0070C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совокупность </a:t>
            </a:r>
            <a:r>
              <a:rPr lang="ru-RU" sz="4400" dirty="0" smtClean="0">
                <a:solidFill>
                  <a:srgbClr val="0070C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обязательных требований к дошкольному образованию</a:t>
            </a:r>
            <a:endParaRPr lang="ru-RU" sz="440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Rectangle 1"/>
          <p:cNvSpPr>
            <a:spLocks noChangeArrowheads="1"/>
          </p:cNvSpPr>
          <p:nvPr/>
        </p:nvSpPr>
        <p:spPr bwMode="auto">
          <a:xfrm>
            <a:off x="899592" y="1011624"/>
            <a:ext cx="6768752" cy="41549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Требования к результатам освоения основной образовательной программы дошкольного образования</a:t>
            </a:r>
            <a:endParaRPr kumimoji="0" lang="ru-RU" sz="44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7544" y="836712"/>
            <a:ext cx="8352928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Требования Стандарта к результатам освоения Программы представлены в виде целевых ориентиров дошкольного образования, которые представляют собой социально-нормативные возрастные характеристики возможных достижений ребенка на этапе завершения уровня дошкольного образования. 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Rectangle 1"/>
          <p:cNvSpPr>
            <a:spLocks noChangeArrowheads="1"/>
          </p:cNvSpPr>
          <p:nvPr/>
        </p:nvSpPr>
        <p:spPr bwMode="auto">
          <a:xfrm>
            <a:off x="323528" y="166328"/>
            <a:ext cx="8496944" cy="61247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Целевые ориентиры на этапе завершения дошкольного образования: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-ребенок овладевает основными культурными способами деятельности, проявляет инициативу и самостоятельность в разных видах деятельности - игре, общении, познавательно-исследовательской деятельности, конструировании и др.; способен выбирать себе род занятий, участников по совместной деятельности;</a:t>
            </a:r>
            <a:endParaRPr kumimoji="0" lang="ru-RU" sz="1400" b="0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-ребенок обладает установкой положительного отношения к миру, к разным видам труда, другим людям и самому себе, обладает чувством собственного достоинства; активно взаимодействует со сверстниками и взрослыми, участвует в совместных играх. Способен договариваться, учитывать интересы и чувства других, сопереживать неудачам и радоваться успехам других, адекватно проявляет свои чувства, в том числе чувство веры в себя, старается разрешать конфликты;</a:t>
            </a:r>
            <a:endParaRPr kumimoji="0" lang="ru-RU" sz="1400" b="0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1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ребенок обладает развитым воображением, которое реализуется в разных видах деятельности, и прежде всего в игре; ребенок владеет разными формами и видами игры, различает условную и реальную ситуации, умеет подчиняться разным правилам и социальным нормам;</a:t>
            </a:r>
            <a:endParaRPr kumimoji="0" lang="ru-RU" sz="1400" b="0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-ребенок достаточно хорошо владеет устной речью, может выражать свои мысли и желания, может использовать речь для выражения своих мыслей, чувств и желаний, построения речевого высказывания в ситуации общения, может выделять звуки в словах, у ребенка складываются предпосылки грамотности;</a:t>
            </a:r>
            <a:endParaRPr kumimoji="0" lang="ru-RU" sz="1400" b="0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-у ребенка развита крупная и мелкая моторика; он подвижен, вынослив, владеет основными движениями, может контролировать свои движения и управлять ими;</a:t>
            </a:r>
            <a:endParaRPr kumimoji="0" lang="ru-RU" sz="1400" b="0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-ребенок способен к волевым усилиям, может следовать социальным нормам поведения и правилам в разных видах деятельности, во взаимоотношениях со взрослыми и сверстниками, может соблюдать правила безопасного поведения и личной гигиены;</a:t>
            </a:r>
            <a:endParaRPr kumimoji="0" lang="ru-RU" sz="1400" b="0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-ребенок проявляет любознательность, задает вопросы взрослым и сверстникам, интересуется причинно-следственными связями, пытается самостоятельно придумывать объяснения явлениям природы и поступкам людей; склонен наблюдать, экспериментировать.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1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</a:t>
            </a:r>
            <a:r>
              <a:rPr lang="ru-RU" sz="1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бладает начальными знаниями о себе, о природном и социальном мире, в котором он живет; знаком с произведениями детской литературы, обладает элементарными представлениями из области живой природы, естествознания, математики, истории и т.п.; ребенок способен к принятию собственных решений, опираясь на свои знания и умения в различных видах деятельности.</a:t>
            </a:r>
            <a:endParaRPr kumimoji="0" lang="ru-RU" sz="1400" b="0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Rectangle 1"/>
          <p:cNvSpPr>
            <a:spLocks noChangeArrowheads="1"/>
          </p:cNvSpPr>
          <p:nvPr/>
        </p:nvSpPr>
        <p:spPr bwMode="auto">
          <a:xfrm flipH="1">
            <a:off x="467544" y="607373"/>
            <a:ext cx="8136904" cy="50167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373737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4.7. Целевые ориентиры Программы выступают основаниями преемственности дошкольного и начального общего образования. При соблюдении требований к условиям реализации Программы настоящие целевые ориентиры 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предполагают формирование у детей дошкольного возраста предпосылок к учебной деятельности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373737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на этапе завершения ими дошкольного образования.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1"/>
          <p:cNvSpPr>
            <a:spLocks noChangeArrowheads="1"/>
          </p:cNvSpPr>
          <p:nvPr/>
        </p:nvSpPr>
        <p:spPr bwMode="auto">
          <a:xfrm>
            <a:off x="395536" y="517903"/>
            <a:ext cx="8352928" cy="56938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1.2. Стандарт разработан на основе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373737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Конституции Российской Федерации и законодательства Российской Федерации и с учетом Конвенции ООН о правах ребенка, в основе которых заложены следующие основные принципы: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1) поддержка разнообразия детства; сохранение уникальности и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самоценности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детства как важного этапа в общем развитии человека,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самоценность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детства - понимание (рассмотрение) детства как периода жизни значимого самого по себе, без всяких условий; значимого тем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что происходит с ребенком сейчас, а не тем, что этот период есть период подготовки к следующему периоду;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373737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2) личностно-развивающий и гуманистический характер взаимодействия взрослых (родителей (законных представителей), педагогических и иных работников Организации) и детей;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373737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3) уважение личности ребенка;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373737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4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) реализация Программы в формах, специфических для детей данной возрастной группы, прежде всего в форме игры, познавательной и исследовательской деятельности, в форме творческой активности, обеспечивающей художественно-эстетическое развитие ребенка.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1"/>
          <p:cNvSpPr>
            <a:spLocks noChangeArrowheads="1"/>
          </p:cNvSpPr>
          <p:nvPr/>
        </p:nvSpPr>
        <p:spPr bwMode="auto">
          <a:xfrm>
            <a:off x="251520" y="165012"/>
            <a:ext cx="8208912" cy="56938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1.4. Основные принципы дошкольного образования: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rgbClr val="373737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373737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1) полноценное проживание ребенком всех этапов детства (младенческого, раннего и дошкольного возраста), обогащение (амплификация) детского развития;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373737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) построение образовательной деятельности на основе индивидуальных особенностей каждого ребенка, при котором сам ребенок становится активным в выборе содержания своего образования, становится субъектом образования (далее - индивидуализация дошкольного образования);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3) содействие и сотрудничество детей и взрослых, признание ребенка полноценным участником (субъектом) образовательных отношений;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4) поддержка инициативы детей в различных видах деятельности;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373737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5) сотрудничество Организации с семьей;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373737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6) приобщение детей к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373737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социокультурным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373737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нормам, традициям семьи, общества и государства;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373737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7) формирование познавательных интересов и познавательных действий ребенка в различных видах деятельности;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373737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8) возрастная адекватность дошкольного образования (соответствие условий, требований, методов возрасту и особенностям развития);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373737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9) учет этнокультурной ситуации развития детей.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1"/>
          <p:cNvSpPr>
            <a:spLocks noChangeArrowheads="1"/>
          </p:cNvSpPr>
          <p:nvPr/>
        </p:nvSpPr>
        <p:spPr bwMode="auto">
          <a:xfrm>
            <a:off x="827584" y="291859"/>
            <a:ext cx="7560840" cy="45243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1.5. Стандарт направлен на достижение следующих целей: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373737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1) повышение социального статуса дошкольного образования;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rgbClr val="373737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373737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2) обеспечение государством равенства возможностей для каждого ребенка в получении качественного дошкольного образования;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rgbClr val="373737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373737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3) обеспечение государственных гарантий уровня и качества дошкольного образования на основе единства обязательных требований к условиям реализации образовательных программ дошкольного образования, их структуре и результатам их освоения;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rgbClr val="373737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373737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4) сохранение единства образовательного пространства Российской Федерации относительно уровня дошкольного образования.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1"/>
          <p:cNvSpPr>
            <a:spLocks noChangeArrowheads="1"/>
          </p:cNvSpPr>
          <p:nvPr/>
        </p:nvSpPr>
        <p:spPr bwMode="auto">
          <a:xfrm>
            <a:off x="467544" y="231600"/>
            <a:ext cx="8064896" cy="60631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1.6. Стандарт направлен на решение следующих задач: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rgbClr val="373737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373737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1) охраны и укрепления физического и психического здоровья детей, в том числе их эмоционального благополучия;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373737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2) обеспечения равных возможностей для полноценного развития каждого ребенка в период дошкольного детства независимо от места жительства, пола, нации, языка, социального статуса, психофизиологических и других особенностей (в том числе ограниченных возможностей здоровья);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373737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3) обеспечения преемственности целей, задач и содержания образования, реализуемых в рамках образовательных программ различных уровней (далее - преемственность основных образовательных программ дошкольного и начального общего образования);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373737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4) создания благоприятных условий развития детей в соответствии с их возрастными и индивидуальными особенностями и склонностями, развития способностей и творческого потенциала каждого ребенка как субъекта отношений с самим собой, другими детьми, взрослыми и миром;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373737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5) объединения обучения и воспитания в целостный образовательный процесс на основе духовно-нравственных и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rgbClr val="373737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социокультурных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373737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ценностей и принятых в обществе правил и норм поведения в интересах человека, семьи, общества;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373737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6) формирования общей культуры личности детей, в том числе ценностей здорового образа жизни, развития их социальных, нравственных, эстетических, интеллектуальных, физических качеств, инициативности, самостоятельности и ответственности ребенка, формирования предпосылок учебной деятельности;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373737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7) обеспечения вариативности и разнообразия содержания Программ и организационных форм дошкольного образования, возможности формирования Программ различной направленности с учетом образовательных потребностей, способностей и состояния здоровья детей;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373737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8) формирования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rgbClr val="373737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социокультурной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373737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среды, соответствующей возрастным, индивидуальным, психологическим и физиологическим особенностям детей;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373737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9) обеспечения психолого-педагогической поддержки семьи и повышения компетентности родителей (законных представителей) в вопросах развития и образования, охраны и укрепления здоровья детей.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87624" y="908720"/>
            <a:ext cx="6984776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ПРИНЦИПЫ ДОШКОЛЬНОГО</a:t>
            </a:r>
          </a:p>
          <a:p>
            <a:r>
              <a:rPr lang="ru-RU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ОБРАЗОВАНИЯ:</a:t>
            </a:r>
          </a:p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 полноценное проживание ребенком всех этапов детства</a:t>
            </a:r>
          </a:p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(младенческого, раннего и дошкольного возраста), обогащение</a:t>
            </a:r>
          </a:p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(амплификация) детского развития;</a:t>
            </a:r>
          </a:p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 построение образовательной деятельности на основе индивидуальных</a:t>
            </a:r>
          </a:p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особенностей каждого ребенка, при котором сам ребенок становится</a:t>
            </a:r>
          </a:p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активным в выборе содержания своего образования, становится</a:t>
            </a:r>
          </a:p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субъектом образования (далее - индивидуализация дошкольного</a:t>
            </a:r>
          </a:p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образования);</a:t>
            </a:r>
          </a:p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 содействие и сотрудничество детей и взрослых, признание ребенка</a:t>
            </a:r>
          </a:p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полноценным участником (субъектом) образовательных отношений;</a:t>
            </a:r>
          </a:p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 поддержка инициативы детей в различных видах деятельности;</a:t>
            </a:r>
          </a:p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 сотрудничество Организации с семьей;</a:t>
            </a:r>
          </a:p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 приобщение детей к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социокультурным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нормам, традициям семьи,</a:t>
            </a:r>
          </a:p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общества и государства;</a:t>
            </a:r>
          </a:p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 формирование познавательных интересов и познавательных действий</a:t>
            </a:r>
          </a:p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ребенка в различных видах деятельности;</a:t>
            </a:r>
          </a:p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 возрастная адекватность дошкольного образования (соответствие</a:t>
            </a:r>
          </a:p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условий, требований, методов возрасту и особенностям развития);</a:t>
            </a:r>
          </a:p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 учет этнокультурной ситуации развития детей.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3528" y="1028343"/>
            <a:ext cx="8424936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ЭТИ ПРИНЦИПЫ РЕАЛИЗУЮТСЯ</a:t>
            </a:r>
          </a:p>
          <a:p>
            <a:r>
              <a:rPr lang="ru-RU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ЧЕРЕЗ ПРОГРАММУ,</a:t>
            </a:r>
          </a:p>
          <a:p>
            <a:pPr algn="just"/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-которая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определяет содержание и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организацию образовательной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деятельности на уровне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дошкольного  образования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-обеспечивает развитие личности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детей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дошкольного возраста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 различных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видах общения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и деятельности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 учетом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их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возрастных, индивидуальных ,  психологических и физиологических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особенностей;</a:t>
            </a:r>
          </a:p>
          <a:p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-направлена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на решение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задач Стандарта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5536" y="908720"/>
            <a:ext cx="7848872" cy="52937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Стандарт включает в себя</a:t>
            </a:r>
          </a:p>
          <a:p>
            <a:pPr algn="ctr"/>
            <a:r>
              <a:rPr lang="ru-RU" sz="4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требования:</a:t>
            </a:r>
          </a:p>
          <a:p>
            <a:endParaRPr lang="ru-RU" dirty="0" smtClean="0"/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- К    ПРОГРАММЕ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ЕЁ   СТРУКТУРЕ    И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ОБЪЕМУ</a:t>
            </a:r>
          </a:p>
          <a:p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УСЛОВИЯМ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РЕАЛИЗАЦИИ</a:t>
            </a:r>
          </a:p>
          <a:p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РЕЗУЛЬТАТАМ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ОСВОЕНИЯ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302</TotalTime>
  <Words>2005</Words>
  <Application>Microsoft Office PowerPoint</Application>
  <PresentationFormat>Экран (4:3)</PresentationFormat>
  <Paragraphs>160</Paragraphs>
  <Slides>23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23</vt:i4>
      </vt:variant>
    </vt:vector>
  </HeadingPairs>
  <TitlesOfParts>
    <vt:vector size="24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  <vt:lpstr>Слайд 22</vt:lpstr>
      <vt:lpstr>Слайд 23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Садик</dc:creator>
  <cp:lastModifiedBy>Садик</cp:lastModifiedBy>
  <cp:revision>29</cp:revision>
  <dcterms:created xsi:type="dcterms:W3CDTF">2015-11-12T05:27:32Z</dcterms:created>
  <dcterms:modified xsi:type="dcterms:W3CDTF">2015-11-12T10:40:25Z</dcterms:modified>
</cp:coreProperties>
</file>